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66" r:id="rId3"/>
    <p:sldId id="4726" r:id="rId4"/>
    <p:sldId id="4677" r:id="rId5"/>
    <p:sldId id="4737" r:id="rId6"/>
    <p:sldId id="4734" r:id="rId7"/>
    <p:sldId id="4731" r:id="rId8"/>
    <p:sldId id="4740" r:id="rId9"/>
    <p:sldId id="4741" r:id="rId10"/>
    <p:sldId id="4685" r:id="rId11"/>
    <p:sldId id="4730" r:id="rId12"/>
    <p:sldId id="4686" r:id="rId13"/>
    <p:sldId id="4656" r:id="rId14"/>
    <p:sldId id="4638" r:id="rId15"/>
    <p:sldId id="4687" r:id="rId16"/>
    <p:sldId id="4688" r:id="rId17"/>
    <p:sldId id="4728" r:id="rId18"/>
    <p:sldId id="4727" r:id="rId19"/>
    <p:sldId id="4689" r:id="rId20"/>
    <p:sldId id="4690" r:id="rId21"/>
    <p:sldId id="4717" r:id="rId22"/>
    <p:sldId id="4718" r:id="rId23"/>
    <p:sldId id="4736" r:id="rId24"/>
    <p:sldId id="4662" r:id="rId25"/>
    <p:sldId id="4729" r:id="rId26"/>
    <p:sldId id="4732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A5C4-89FA-449E-BD62-A7227D917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43F97-FB54-4B1E-9C85-21A8228F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3D63-DCE3-4A8B-8366-A2A5C69A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FC83-F3FF-4FE9-B2D6-18CD3536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F5F1-7E3F-48A6-A25B-63AF00D7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6A8D-0C37-41BC-AC55-2BAAFFDB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71769-D23A-43BE-9D7E-D2FC12A0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7CD4-D9D0-4DEB-B1DE-0B267A37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AFECF-E91B-4FD2-97C2-8EB89752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6695-5668-495C-8131-FC8BE727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EEEDB-5B4F-4B96-A57B-CAACDC0B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8CCF1-07E0-4147-9077-6A0214B6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BD7E-CE4C-4A91-8324-FC788C3F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AD66-C361-4119-ADB1-DD857581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030E-10AB-4529-866F-ED360FD7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31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2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1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3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36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6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B130-0822-4113-9654-AF1C4CC1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3775-B000-485D-A024-A3399BD3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2450-A2F2-4ADE-81A0-CFFD4A10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A4048-106C-43E3-9FEC-9B487134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AD80-4A87-4543-BE1E-99819A48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67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49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79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14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43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46119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7EEE-0A13-4388-BBCB-C287BE8C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1E2BA-0D3A-4674-8046-68C3DF33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1C3A-046B-4EEC-9C78-A50DB76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8486-A1F3-4A1E-89E1-3E5BB02E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2B-E43F-4789-9505-78607A2D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0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5C08-1ADC-4CF0-9ABF-1B21B0B6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6F11-ACF0-433F-BF92-7EEEB0EA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398D-DEE5-43AB-9D2A-45519641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D87C-73B2-4A59-A252-C1884B7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A2AA3-A92D-47E9-B7B8-4585FD2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4E4-DE33-4113-8F3F-12301D6D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DBAE-8E7B-4227-A656-3A86DEC3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1872-E990-43E5-B362-B2730C49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95EB2-AD59-46D2-B1EC-9B66CD7C2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B6D40-CD43-4313-84D6-03DEB7B27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8564-559C-4C7D-B687-B7E3DE57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C7B4-261B-4025-A76D-29E4DD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47DB7-F5FD-4E25-BFEC-CEBC5F62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7E3B-9599-457C-B7BB-4CA65860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6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8636-47DB-4977-94A2-AD858A36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23846-512A-48FD-B3BF-E5869D73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45200-D101-4126-8DBD-72004677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633BB-79B6-42BB-BBE3-526C27C7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797BF-1ADD-49F9-80F8-023E958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C9779-4340-4F60-AADD-C38F606D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F03C-96DA-4785-B54F-4A0FAA8F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7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957-6AD7-4E6E-98B3-BFAC4156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FF3F-E54F-4C64-A383-BD316551F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56E51-154A-488F-840D-628AC5CC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20147-F5FD-4F89-A9F9-F1ABC217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C593-2C0C-4195-8A7E-07FDE2FD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0DCE-FDD9-44A0-973B-1E655DC4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0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FCE6-FC16-466E-B645-97032DF0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FDDC7-2E79-422B-B474-0CE27C11E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8D91-010A-4468-98E6-F58978BF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2B821-4A9C-4250-B5A2-AEE2AD3A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69F54-D5F6-4A90-9D7D-AB9C474B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DF05A-6883-406B-9FFE-A8C92E1A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71A6E-8210-4795-A096-CCBC632F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2028-3E7C-4C69-9D11-AFDFA5EC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5D4C-3706-45C6-BBB6-59560E61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737F-0CB2-4402-9D0F-334D7B0B47A4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B455-669A-4EBB-9D30-D13CC15F8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A281-B108-48D6-B8DC-A85E52DF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8850607.2023.2209493?src=recsys" TargetMode="External"/><Relationship Id="rId2" Type="http://schemas.openxmlformats.org/officeDocument/2006/relationships/hyperlink" Target="https://stids.c4i.gmu.edu/papers/STIDS_2015_T01_Morosoff_etal.pdf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Military Intelligence Part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1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9DD2-2782-035D-21F1-80D59D16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5F1FA-F5BF-D5B0-DA1B-C78E8336A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2788" cy="4919420"/>
          </a:xfrm>
        </p:spPr>
        <p:txBody>
          <a:bodyPr>
            <a:normAutofit/>
          </a:bodyPr>
          <a:lstStyle/>
          <a:p>
            <a:r>
              <a:rPr lang="en-US"/>
              <a:t>Enable the identification of logical issues in the DOD Dictionary and Joint Doctrine Publications</a:t>
            </a:r>
          </a:p>
          <a:p>
            <a:endParaRPr lang="en-US"/>
          </a:p>
          <a:p>
            <a:r>
              <a:rPr lang="en-US"/>
              <a:t>Facilitate coordination of training and operations</a:t>
            </a:r>
          </a:p>
          <a:p>
            <a:endParaRPr lang="en-US"/>
          </a:p>
          <a:p>
            <a:r>
              <a:rPr lang="en-US"/>
              <a:t>Increase automation of plans, ops assessment, BlueForce Status, etc. </a:t>
            </a:r>
          </a:p>
          <a:p>
            <a:endParaRPr lang="en-US"/>
          </a:p>
          <a:p>
            <a:r>
              <a:rPr lang="en-US"/>
              <a:t>Allow novel assessment processes based on measures of adherence to doctrine, which may give rise to new ways of computationally identifying areas where changes in doctrine may be needed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 and CCO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779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Leverage vetted, widely-used</a:t>
            </a:r>
            <a:br>
              <a:rPr lang="en-US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open-source standards</a:t>
            </a:r>
          </a:p>
          <a:p>
            <a:endParaRPr lang="en-US" sz="2800" dirty="0">
              <a:latin typeface="Garamond" panose="02020404030301010803" pitchFamily="18" charset="0"/>
              <a:cs typeface="Arial" pitchFamily="34" charset="0"/>
            </a:endParaRPr>
          </a:p>
          <a:p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Leverage downward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population strategy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starting with the Basic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Formal Ontology down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into the Common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Core Ontologies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mid-level suite</a:t>
            </a:r>
            <a:endParaRPr lang="en-US" sz="2800" i="1" dirty="0">
              <a:latin typeface="Garamond" panose="02020404030301010803" pitchFamily="18" charset="0"/>
              <a:cs typeface="Arial" pitchFamily="34" charset="0"/>
            </a:endParaRP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5AB43-A547-3BC6-A1A4-EF3992EA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30" y="2614103"/>
            <a:ext cx="7137400" cy="40513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 descr="Shape, radar chart, polygon&#10;&#10;Description automatically generated">
            <a:extLst>
              <a:ext uri="{FF2B5EF4-FFF2-40B4-BE49-F238E27FC236}">
                <a16:creationId xmlns:a16="http://schemas.microsoft.com/office/drawing/2014/main" id="{FA9F878A-4759-9772-527B-814A5CFCF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13" y="365125"/>
            <a:ext cx="2932235" cy="217252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443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8860-71D1-4558-DA30-F7B3AA90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E4AB4-F93C-1EAA-932F-00F5F647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2" t="16148" r="18873" b="4836"/>
          <a:stretch/>
        </p:blipFill>
        <p:spPr>
          <a:xfrm>
            <a:off x="113673" y="1266388"/>
            <a:ext cx="5982327" cy="4325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BE0A0C-2182-1F73-3610-010FF744536A}"/>
              </a:ext>
            </a:extLst>
          </p:cNvPr>
          <p:cNvSpPr/>
          <p:nvPr/>
        </p:nvSpPr>
        <p:spPr>
          <a:xfrm>
            <a:off x="11484864" y="6313590"/>
            <a:ext cx="475488" cy="42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document with text on it&#10;&#10;Description automatically generated">
            <a:extLst>
              <a:ext uri="{FF2B5EF4-FFF2-40B4-BE49-F238E27FC236}">
                <a16:creationId xmlns:a16="http://schemas.microsoft.com/office/drawing/2014/main" id="{C54F5CBE-DA3F-55A2-54B1-73E6DEC3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47" y="449980"/>
            <a:ext cx="5716583" cy="5958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542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D24A-BA08-229A-191D-C80470A1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Doctrine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247C-FA60-8088-E5A4-FABA59CF4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create a computational counterpart of the </a:t>
            </a:r>
            <a:r>
              <a:rPr lang="en-US" i="1"/>
              <a:t>DOD Dictionary of Military and Associated Terms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7033B-A551-C922-3722-4F037DF3C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2" t="21273" b="11449"/>
          <a:stretch/>
        </p:blipFill>
        <p:spPr>
          <a:xfrm>
            <a:off x="7859068" y="2515738"/>
            <a:ext cx="3670591" cy="394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19BD9-9536-85F8-D844-E708E03C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22427" r="53302" b="9286"/>
          <a:stretch/>
        </p:blipFill>
        <p:spPr>
          <a:xfrm>
            <a:off x="1540656" y="3061395"/>
            <a:ext cx="2792275" cy="3321824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8DBAB-59CC-4B80-A03C-A5962E52A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913" t="22427" r="53302" b="9286"/>
          <a:stretch/>
        </p:blipFill>
        <p:spPr>
          <a:xfrm>
            <a:off x="4699862" y="2990076"/>
            <a:ext cx="2792275" cy="33218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761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D24A-BA08-229A-191D-C80470A1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 Dictionary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247C-FA60-8088-E5A4-FABA59CF4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create a </a:t>
            </a:r>
            <a:r>
              <a:rPr lang="en-US">
                <a:solidFill>
                  <a:srgbClr val="FF0000"/>
                </a:solidFill>
              </a:rPr>
              <a:t>computational counterpart </a:t>
            </a:r>
            <a:r>
              <a:rPr lang="en-US"/>
              <a:t>of the </a:t>
            </a:r>
            <a:r>
              <a:rPr lang="en-US" i="1"/>
              <a:t>DOD Dictionary of Military and Associated Terms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7033B-A551-C922-3722-4F037DF3C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2" t="21273" b="11449"/>
          <a:stretch/>
        </p:blipFill>
        <p:spPr>
          <a:xfrm>
            <a:off x="7859068" y="2515738"/>
            <a:ext cx="3670591" cy="394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19BD9-9536-85F8-D844-E708E03C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22427" r="53302" b="9286"/>
          <a:stretch/>
        </p:blipFill>
        <p:spPr>
          <a:xfrm>
            <a:off x="1540656" y="3061395"/>
            <a:ext cx="2792275" cy="3321824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8DBAB-59CC-4B80-A03C-A5962E52A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913" t="22427" r="53302" b="9286"/>
          <a:stretch/>
        </p:blipFill>
        <p:spPr>
          <a:xfrm>
            <a:off x="4699862" y="2990076"/>
            <a:ext cx="2792275" cy="33218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74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 Dictionary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77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Despite the breadth of coverage, the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DOD Dictionary does not provide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definitions for common military terms: 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Commander 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Geographic Area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Geopolitical Entity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Nation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National Organization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Organization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Territory 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Training</a:t>
            </a:r>
          </a:p>
          <a:p>
            <a:endParaRPr lang="en-US" sz="2800" i="1" dirty="0">
              <a:latin typeface="Garamond" panose="02020404030301010803" pitchFamily="18" charset="0"/>
              <a:cs typeface="Arial" pitchFamily="34" charset="0"/>
            </a:endParaRP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79E651D-B048-EE13-93BB-7AF39499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167" y="1632385"/>
            <a:ext cx="3877235" cy="50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3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Gather into groups and reflect on the definitions provided from the DOD Dictionary </a:t>
            </a:r>
          </a:p>
          <a:p>
            <a:endParaRPr lang="en-US"/>
          </a:p>
          <a:p>
            <a:r>
              <a:rPr lang="en-US"/>
              <a:t>Keep the lesson I’ve been pressing in mind regarding the purpose of crafting definitions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Be prepared to defend and revise your definitions</a:t>
            </a:r>
          </a:p>
        </p:txBody>
      </p:sp>
    </p:spTree>
    <p:extLst>
      <p:ext uri="{BB962C8B-B14F-4D97-AF65-F5344CB8AC3E}">
        <p14:creationId xmlns:p14="http://schemas.microsoft.com/office/powerpoint/2010/main" val="36239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field&#10;&#10;Description automatically generated">
            <a:extLst>
              <a:ext uri="{FF2B5EF4-FFF2-40B4-BE49-F238E27FC236}">
                <a16:creationId xmlns:a16="http://schemas.microsoft.com/office/drawing/2014/main" id="{AFA5E124-54EB-B7BF-06F6-834DEC45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3070A-8511-3318-7A76-4412CFCC993C}"/>
              </a:ext>
            </a:extLst>
          </p:cNvPr>
          <p:cNvSpPr txBox="1"/>
          <p:nvPr/>
        </p:nvSpPr>
        <p:spPr>
          <a:xfrm>
            <a:off x="980739" y="4292300"/>
            <a:ext cx="10230522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Moving from the words we use to the world we inhabit, is unlikely to lead us to the same destination</a:t>
            </a:r>
          </a:p>
        </p:txBody>
      </p:sp>
    </p:spTree>
    <p:extLst>
      <p:ext uri="{BB962C8B-B14F-4D97-AF65-F5344CB8AC3E}">
        <p14:creationId xmlns:p14="http://schemas.microsoft.com/office/powerpoint/2010/main" val="308767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Doctrine Ontology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77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Current guidelines for supplementing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missing definitions is to check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Webster’s Dictionary...</a:t>
            </a:r>
          </a:p>
          <a:p>
            <a:endParaRPr lang="en-US" i="1" dirty="0">
              <a:latin typeface="Garamond" panose="02020404030301010803" pitchFamily="18" charset="0"/>
              <a:cs typeface="Arial" pitchFamily="34" charset="0"/>
            </a:endParaRPr>
          </a:p>
          <a:p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Questions immediately arise: 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Which edition?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Which of the multiple definitions </a:t>
            </a:r>
            <a:br>
              <a:rPr lang="en-US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typically provided for each term? </a:t>
            </a:r>
          </a:p>
          <a:p>
            <a:pPr lvl="1"/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How should address inconsistency</a:t>
            </a:r>
            <a:br>
              <a:rPr lang="en-US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between Webster’s and existing DOD </a:t>
            </a:r>
            <a:br>
              <a:rPr lang="en-US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definitions?</a:t>
            </a:r>
          </a:p>
          <a:p>
            <a:pPr lvl="1"/>
            <a:endParaRPr lang="en-US" dirty="0">
              <a:latin typeface="Garamond" panose="02020404030301010803" pitchFamily="18" charset="0"/>
              <a:cs typeface="Arial" pitchFamily="34" charset="0"/>
            </a:endParaRP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79E651D-B048-EE13-93BB-7AF39499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167" y="1632385"/>
            <a:ext cx="3877235" cy="50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from Both DOD &amp; Webster’s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6576" cy="4839779"/>
          </a:xfrm>
        </p:spPr>
        <p:txBody>
          <a:bodyPr>
            <a:normAutofit/>
          </a:bodyPr>
          <a:lstStyle/>
          <a:p>
            <a:pPr>
              <a:tabLst>
                <a:tab pos="2457450" algn="l"/>
              </a:tabLst>
            </a:pPr>
            <a:r>
              <a:rPr lang="en-US" dirty="0">
                <a:latin typeface="+mj-lt"/>
                <a:cs typeface="Arial" panose="020B0604020202020204" pitchFamily="34" charset="0"/>
              </a:rPr>
              <a:t>Level of War</a:t>
            </a:r>
          </a:p>
          <a:p>
            <a:pPr>
              <a:tabLst>
                <a:tab pos="2457450" algn="l"/>
              </a:tabLst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>
              <a:tabLst>
                <a:tab pos="2632075" algn="l"/>
              </a:tabLst>
            </a:pPr>
            <a:r>
              <a:rPr lang="en-US" dirty="0">
                <a:latin typeface="+mj-lt"/>
                <a:cs typeface="Arial" panose="020B0604020202020204" pitchFamily="34" charset="0"/>
              </a:rPr>
              <a:t>Situational awareness</a:t>
            </a:r>
          </a:p>
          <a:p>
            <a:pPr>
              <a:tabLst>
                <a:tab pos="2632075" algn="l"/>
              </a:tabLst>
            </a:pPr>
            <a:endParaRPr lang="en-US" sz="2800" dirty="0">
              <a:latin typeface="+mj-lt"/>
              <a:cs typeface="Arial" panose="020B0604020202020204" pitchFamily="34" charset="0"/>
            </a:endParaRPr>
          </a:p>
          <a:p>
            <a:pPr>
              <a:tabLst>
                <a:tab pos="2632075" algn="l"/>
              </a:tabLst>
            </a:pPr>
            <a:r>
              <a:rPr lang="en-US" sz="2800" dirty="0">
                <a:latin typeface="+mj-lt"/>
                <a:cs typeface="Arial" panose="020B0604020202020204" pitchFamily="34" charset="0"/>
              </a:rPr>
              <a:t>Mission Assurance from Situational Awarenes</a:t>
            </a:r>
          </a:p>
          <a:p>
            <a:pPr>
              <a:tabLst>
                <a:tab pos="2632075" algn="l"/>
              </a:tabLst>
            </a:pPr>
            <a:endParaRPr lang="en-CA" sz="2800" dirty="0">
              <a:latin typeface="+mj-lt"/>
              <a:cs typeface="Arial" pitchFamily="34" charset="0"/>
            </a:endParaRPr>
          </a:p>
          <a:p>
            <a:pPr>
              <a:tabLst>
                <a:tab pos="2632075" algn="l"/>
              </a:tabLst>
            </a:pPr>
            <a:r>
              <a:rPr lang="en-CA" sz="2800" dirty="0">
                <a:latin typeface="+mj-lt"/>
                <a:cs typeface="Arial" pitchFamily="34" charset="0"/>
              </a:rPr>
              <a:t>Cyber Situational Awareness Explorer</a:t>
            </a:r>
          </a:p>
          <a:p>
            <a:pPr>
              <a:tabLst>
                <a:tab pos="2632075" algn="l"/>
              </a:tabLst>
            </a:pPr>
            <a:endParaRPr lang="en-CA" dirty="0">
              <a:latin typeface="+mj-lt"/>
              <a:cs typeface="Arial" pitchFamily="34" charset="0"/>
            </a:endParaRPr>
          </a:p>
          <a:p>
            <a:pPr>
              <a:tabLst>
                <a:tab pos="2632075" algn="l"/>
              </a:tabLst>
            </a:pPr>
            <a:r>
              <a:rPr lang="en-US" sz="2800" dirty="0">
                <a:latin typeface="+mj-lt"/>
                <a:cs typeface="Arial" pitchFamily="34" charset="0"/>
              </a:rPr>
              <a:t>Network Command and Control Integrated Situation Awareness Capability</a:t>
            </a:r>
          </a:p>
          <a:p>
            <a:pPr lvl="1"/>
            <a:endParaRPr lang="en-US" dirty="0">
              <a:latin typeface="Garamond" panose="02020404030301010803" pitchFamily="18" charset="0"/>
              <a:cs typeface="Arial" pitchFamily="34" charset="0"/>
            </a:endParaRP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497BE93-D61B-F1CC-5600-AE7E2D0C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9375" y="2419118"/>
            <a:ext cx="2892950" cy="28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E0E7-3CB0-96F2-8F7B-8267215D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F756-29DE-7EB4-05E7-A7EC21C23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Modern Warfare</a:t>
            </a:r>
          </a:p>
          <a:p>
            <a:endParaRPr lang="en-US"/>
          </a:p>
          <a:p>
            <a:r>
              <a:rPr lang="en-US"/>
              <a:t>Coordination by Standardization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Coordination by Ontologies as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064647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Gather into groups and attempt to provide a single definition for each of these missing terms; you are welcome to use online resources</a:t>
            </a:r>
          </a:p>
          <a:p>
            <a:endParaRPr lang="en-US"/>
          </a:p>
          <a:p>
            <a:pPr marL="0" indent="0" algn="ctr">
              <a:buNone/>
              <a:tabLst>
                <a:tab pos="2457450" algn="l"/>
              </a:tabLst>
            </a:pPr>
            <a:r>
              <a:rPr lang="en-US" dirty="0">
                <a:latin typeface="+mj-lt"/>
                <a:cs typeface="Arial" panose="020B0604020202020204" pitchFamily="34" charset="0"/>
              </a:rPr>
              <a:t>Level of War</a:t>
            </a:r>
          </a:p>
          <a:p>
            <a:pPr algn="ctr">
              <a:tabLst>
                <a:tab pos="2457450" algn="l"/>
              </a:tabLst>
            </a:pPr>
            <a:endParaRPr lang="en-US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buNone/>
              <a:tabLst>
                <a:tab pos="2632075" algn="l"/>
              </a:tabLst>
            </a:pPr>
            <a:r>
              <a:rPr lang="en-US" dirty="0">
                <a:latin typeface="+mj-lt"/>
                <a:cs typeface="Arial" panose="020B0604020202020204" pitchFamily="34" charset="0"/>
              </a:rPr>
              <a:t>Situational awareness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If you find multiple definitions online, be sure to report that information to the class</a:t>
            </a:r>
          </a:p>
        </p:txBody>
      </p:sp>
    </p:spTree>
    <p:extLst>
      <p:ext uri="{BB962C8B-B14F-4D97-AF65-F5344CB8AC3E}">
        <p14:creationId xmlns:p14="http://schemas.microsoft.com/office/powerpoint/2010/main" val="109170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field&#10;&#10;Description automatically generated">
            <a:extLst>
              <a:ext uri="{FF2B5EF4-FFF2-40B4-BE49-F238E27FC236}">
                <a16:creationId xmlns:a16="http://schemas.microsoft.com/office/drawing/2014/main" id="{AFA5E124-54EB-B7BF-06F6-834DEC45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3070A-8511-3318-7A76-4412CFCC993C}"/>
              </a:ext>
            </a:extLst>
          </p:cNvPr>
          <p:cNvSpPr txBox="1"/>
          <p:nvPr/>
        </p:nvSpPr>
        <p:spPr>
          <a:xfrm>
            <a:off x="980739" y="4292300"/>
            <a:ext cx="10230522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Moving from the words we use to the world we inhabit, is unlikely to lead us to the same destination</a:t>
            </a:r>
          </a:p>
        </p:txBody>
      </p:sp>
    </p:spTree>
    <p:extLst>
      <p:ext uri="{BB962C8B-B14F-4D97-AF65-F5344CB8AC3E}">
        <p14:creationId xmlns:p14="http://schemas.microsoft.com/office/powerpoint/2010/main" val="131204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050B-6098-244A-8C88-C688602F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Ontology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E8DB-1950-F0A4-1D38-DB15EE8FA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should be able to see – and indeed have been able to demonstrate - how ontological strategies can address definitional issues</a:t>
            </a:r>
          </a:p>
          <a:p>
            <a:endParaRPr lang="en-US"/>
          </a:p>
          <a:p>
            <a:r>
              <a:rPr lang="en-US"/>
              <a:t>Leveraging top- and mid-level standards should support optimism about such a project</a:t>
            </a:r>
          </a:p>
          <a:p>
            <a:endParaRPr lang="en-US"/>
          </a:p>
          <a:p>
            <a:r>
              <a:rPr lang="en-US"/>
              <a:t>There are, however, deeper challenges ahead</a:t>
            </a:r>
          </a:p>
        </p:txBody>
      </p:sp>
    </p:spTree>
    <p:extLst>
      <p:ext uri="{BB962C8B-B14F-4D97-AF65-F5344CB8AC3E}">
        <p14:creationId xmlns:p14="http://schemas.microsoft.com/office/powerpoint/2010/main" val="1448195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24B7-C692-8699-9DB5-6D3F90C3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1B9A-BB6D-3418-9529-B4983E9B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Military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6240-AEF9-F74F-E213-3961CD7A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/>
          <a:lstStyle/>
          <a:p>
            <a:r>
              <a:rPr lang="en-US"/>
              <a:t>An adequate account of </a:t>
            </a:r>
            <a:r>
              <a:rPr lang="en-US" i="1"/>
              <a:t>military</a:t>
            </a:r>
            <a:r>
              <a:rPr lang="en-US"/>
              <a:t> </a:t>
            </a:r>
            <a:r>
              <a:rPr lang="en-US" i="1"/>
              <a:t>entities </a:t>
            </a:r>
            <a:r>
              <a:rPr lang="en-US"/>
              <a:t>will require at a minumum ontological characterizations of:  </a:t>
            </a:r>
          </a:p>
          <a:p>
            <a:pPr lvl="1"/>
            <a:r>
              <a:rPr lang="en-US"/>
              <a:t>Social dispositions, e.g. military customs, jargon, conventions, etc. </a:t>
            </a:r>
          </a:p>
          <a:p>
            <a:pPr lvl="1"/>
            <a:r>
              <a:rPr lang="en-US"/>
              <a:t>Speech acts, e.g. imperatives, interrogatives, credence, etc. </a:t>
            </a:r>
          </a:p>
          <a:p>
            <a:pPr lvl="1"/>
            <a:r>
              <a:rPr lang="en-US"/>
              <a:t>Mental functioning, e.g. beliefs, knowledge, intentionality, etc. </a:t>
            </a:r>
          </a:p>
          <a:p>
            <a:pPr lvl="1"/>
            <a:r>
              <a:rPr lang="en-US"/>
              <a:t>Social acts, e.g. intelligence gathering, coordinated tactics, etc. </a:t>
            </a:r>
          </a:p>
          <a:p>
            <a:pPr lvl="1"/>
            <a:r>
              <a:rPr lang="en-US"/>
              <a:t>Documents, e.g. rankings, intelligence reports, drill manuals, etc. </a:t>
            </a:r>
          </a:p>
          <a:p>
            <a:pPr lvl="1"/>
            <a:r>
              <a:rPr lang="en-US"/>
              <a:t>Authorities, e.g. agencies, squad leads, subject-matter experts, etc. </a:t>
            </a:r>
          </a:p>
          <a:p>
            <a:pPr lvl="1"/>
            <a:r>
              <a:rPr lang="en-US"/>
              <a:t>Digital, e.g. encryption, sensor communication, etc. </a:t>
            </a:r>
          </a:p>
          <a:p>
            <a:pPr lvl="1"/>
            <a:r>
              <a:rPr lang="en-US"/>
              <a:t>Hardware, e.g. weapons, facilities, towers,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24B7-C692-8699-9DB5-6D3F90C3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1B9A-BB6D-3418-9529-B4983E9B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Military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6240-AEF9-F74F-E213-3961CD7A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16727" cy="4940935"/>
          </a:xfrm>
        </p:spPr>
        <p:txBody>
          <a:bodyPr/>
          <a:lstStyle/>
          <a:p>
            <a:r>
              <a:rPr lang="en-US"/>
              <a:t>An adequate account of </a:t>
            </a:r>
            <a:r>
              <a:rPr lang="en-US" i="1"/>
              <a:t>military</a:t>
            </a:r>
            <a:r>
              <a:rPr lang="en-US"/>
              <a:t> </a:t>
            </a:r>
            <a:r>
              <a:rPr lang="en-US" i="1"/>
              <a:t>entities </a:t>
            </a:r>
            <a:r>
              <a:rPr lang="en-US"/>
              <a:t>will require at a minumum </a:t>
            </a:r>
            <a:br>
              <a:rPr lang="en-US"/>
            </a:br>
            <a:r>
              <a:rPr lang="en-US"/>
              <a:t>ontological characterizations of: 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Social dispositions, e.g. military customs, jargon, conventions,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Speech acts, e.g. imperatives, interrogatives, credence, etc. (ARGO)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Mental functioning, e.g. beliefs, knowledge, intentionality, etc. (MFO)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Social acts, e.g. intelligence gathering, coordinated tactics,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Documents, e.g. rankings, intelligence reports, drill manuals, etc. (D-ACTS/RANKS)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Authorities, e.g. agencies, squad leads, subject-matter experts, etc. (CCO)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Digital, e.g. encryption, sensor communication, etc. (CCO-Cyber)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Hardware, e.g. weapons, facilities, towers, etc. (CCO)</a:t>
            </a:r>
          </a:p>
          <a:p>
            <a:pPr lvl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2101-70B2-F418-0A42-6744A34D2F8F}"/>
              </a:ext>
            </a:extLst>
          </p:cNvPr>
          <p:cNvSpPr txBox="1"/>
          <p:nvPr/>
        </p:nvSpPr>
        <p:spPr>
          <a:xfrm>
            <a:off x="838199" y="6308209"/>
            <a:ext cx="975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green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indicates developed work;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blue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indicates first steps;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red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indicates gap</a:t>
            </a:r>
          </a:p>
        </p:txBody>
      </p:sp>
    </p:spTree>
    <p:extLst>
      <p:ext uri="{BB962C8B-B14F-4D97-AF65-F5344CB8AC3E}">
        <p14:creationId xmlns:p14="http://schemas.microsoft.com/office/powerpoint/2010/main" val="401063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8B17-A88F-6E39-4792-8B031C61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2: “Three-Letter Suite”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9E3B-5F67-713B-6066-B8C9EF3F1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2601"/>
          </a:xfrm>
        </p:spPr>
        <p:txBody>
          <a:bodyPr>
            <a:normAutofit lnSpcReduction="10000"/>
          </a:bodyPr>
          <a:lstStyle/>
          <a:p>
            <a:r>
              <a:rPr lang="en-US"/>
              <a:t>Various agencies will create </a:t>
            </a:r>
            <a:br>
              <a:rPr lang="en-US"/>
            </a:br>
            <a:r>
              <a:rPr lang="en-US"/>
              <a:t>controlled vocabulary of the terms </a:t>
            </a:r>
            <a:br>
              <a:rPr lang="en-US"/>
            </a:br>
            <a:r>
              <a:rPr lang="en-US"/>
              <a:t>commonly used in its domain; various </a:t>
            </a:r>
            <a:br>
              <a:rPr lang="en-US"/>
            </a:br>
            <a:r>
              <a:rPr lang="en-US"/>
              <a:t>ontologies will then be created</a:t>
            </a:r>
          </a:p>
          <a:p>
            <a:endParaRPr lang="en-US"/>
          </a:p>
          <a:p>
            <a:r>
              <a:rPr lang="en-US"/>
              <a:t>Just as the Gene Ontology spurred a </a:t>
            </a:r>
            <a:br>
              <a:rPr lang="en-US"/>
            </a:br>
            <a:r>
              <a:rPr lang="en-US"/>
              <a:t>proliferation of uncoordinated </a:t>
            </a:r>
            <a:br>
              <a:rPr lang="en-US"/>
            </a:br>
            <a:r>
              <a:rPr lang="en-US"/>
              <a:t>ontologies, we should expect success </a:t>
            </a:r>
            <a:br>
              <a:rPr lang="en-US"/>
            </a:br>
            <a:r>
              <a:rPr lang="en-US"/>
              <a:t>to bring similar fruits</a:t>
            </a:r>
          </a:p>
          <a:p>
            <a:endParaRPr lang="en-US"/>
          </a:p>
          <a:p>
            <a:r>
              <a:rPr lang="en-US"/>
              <a:t>Every agency wants to have its own “three-letter ontology suite”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634C-B118-A044-A8B8-FDECDB53F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18197" r="8218" b="32826"/>
          <a:stretch/>
        </p:blipFill>
        <p:spPr>
          <a:xfrm>
            <a:off x="6610630" y="1812177"/>
            <a:ext cx="5226367" cy="3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B0EC-127D-A5FA-E908-E003C977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AE44-2860-AAA9-5772-FA1000016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2"/>
              </a:rPr>
              <a:t>Joint Doctrine Ontology</a:t>
            </a:r>
            <a:endParaRPr lang="en-US">
              <a:solidFill>
                <a:srgbClr val="404040"/>
              </a:solidFill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endParaRPr lang="en-US" u="sng">
              <a:solidFill>
                <a:srgbClr val="40404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Complexity in Military Intelligence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6EC3-B026-4AC6-A706-581CB96A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Massing Intelligence Fires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9C855-7252-4E02-A2DC-6439CD00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42638" cy="4908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cs typeface="Arial" pitchFamily="34" charset="0"/>
              </a:rPr>
              <a:t>Integrating data from operational perspective requires automation</a:t>
            </a:r>
            <a:endParaRPr lang="en-US" sz="2800" b="1" dirty="0">
              <a:solidFill>
                <a:schemeClr val="accent6"/>
              </a:solidFill>
            </a:endParaRPr>
          </a:p>
          <a:p>
            <a:endParaRPr lang="en-US" sz="2800" dirty="0"/>
          </a:p>
          <a:p>
            <a:r>
              <a:rPr lang="en-US" sz="2800"/>
              <a:t>Prediction requires:</a:t>
            </a:r>
          </a:p>
          <a:p>
            <a:pPr lvl="1"/>
            <a:r>
              <a:rPr lang="en-US" dirty="0"/>
              <a:t>Real-time </a:t>
            </a:r>
            <a:r>
              <a:rPr lang="en-US"/>
              <a:t>information sharing and revising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sz="2400" dirty="0"/>
              <a:t>ommon operational perspective</a:t>
            </a:r>
          </a:p>
          <a:p>
            <a:pPr lvl="1"/>
            <a:r>
              <a:rPr lang="en-US" dirty="0"/>
              <a:t>I</a:t>
            </a:r>
            <a:r>
              <a:rPr lang="en-US" sz="2400" dirty="0"/>
              <a:t>nteroperability across activities</a:t>
            </a:r>
          </a:p>
          <a:p>
            <a:pPr lvl="1" eaLnBrk="1" hangingPunct="1"/>
            <a:endParaRPr lang="en-US" sz="2400" dirty="0"/>
          </a:p>
          <a:p>
            <a:r>
              <a:rPr lang="en-US" dirty="0"/>
              <a:t>Which will require: </a:t>
            </a:r>
          </a:p>
          <a:p>
            <a:pPr lvl="1"/>
            <a:r>
              <a:rPr lang="en-US" sz="2400" dirty="0"/>
              <a:t>New information support strategies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Semantic interoperability across data</a:t>
            </a:r>
          </a:p>
          <a:p>
            <a:pPr lvl="1"/>
            <a:r>
              <a:rPr lang="en-US" dirty="0"/>
              <a:t>N</a:t>
            </a:r>
            <a:r>
              <a:rPr lang="en-US" sz="2400" dirty="0"/>
              <a:t>ew governance and training for both humans and machines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A8F84-046C-C895-5010-1882E4C9C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" t="2817" r="4016" b="9886"/>
          <a:stretch/>
        </p:blipFill>
        <p:spPr>
          <a:xfrm>
            <a:off x="6777318" y="2743200"/>
            <a:ext cx="5120640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9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6EC3-B026-4AC6-A706-581CB96A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Massing Intelligence Fires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9C855-7252-4E02-A2DC-6439CD00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42638" cy="4908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cs typeface="Arial" pitchFamily="34" charset="0"/>
              </a:rPr>
              <a:t>Integrating data from operational perspective requires automation</a:t>
            </a:r>
            <a:endParaRPr lang="en-US" sz="2800" b="1" dirty="0">
              <a:solidFill>
                <a:schemeClr val="accent6"/>
              </a:solidFill>
            </a:endParaRPr>
          </a:p>
          <a:p>
            <a:endParaRPr lang="en-US" sz="2800" dirty="0"/>
          </a:p>
          <a:p>
            <a:r>
              <a:rPr lang="en-US" sz="2800"/>
              <a:t>Prediction requires:</a:t>
            </a:r>
          </a:p>
          <a:p>
            <a:pPr lvl="1"/>
            <a:r>
              <a:rPr lang="en-US" dirty="0"/>
              <a:t>Real-time </a:t>
            </a:r>
            <a:r>
              <a:rPr lang="en-US"/>
              <a:t>information sharing and revising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sz="2400" dirty="0"/>
              <a:t>ommon operational perspective</a:t>
            </a:r>
          </a:p>
          <a:p>
            <a:pPr lvl="1"/>
            <a:r>
              <a:rPr lang="en-US" dirty="0"/>
              <a:t>I</a:t>
            </a:r>
            <a:r>
              <a:rPr lang="en-US" sz="2400" dirty="0"/>
              <a:t>nteroperability across activities</a:t>
            </a:r>
          </a:p>
          <a:p>
            <a:pPr lvl="1" eaLnBrk="1" hangingPunct="1"/>
            <a:endParaRPr lang="en-US" sz="2400" dirty="0"/>
          </a:p>
          <a:p>
            <a:r>
              <a:rPr lang="en-US" dirty="0"/>
              <a:t>Which will require: </a:t>
            </a:r>
          </a:p>
          <a:p>
            <a:pPr lvl="1"/>
            <a:r>
              <a:rPr lang="en-US" sz="2400" dirty="0"/>
              <a:t>New information support strategies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Semantic interoperability across data</a:t>
            </a:r>
          </a:p>
          <a:p>
            <a:pPr lvl="1"/>
            <a:r>
              <a:rPr lang="en-US" dirty="0"/>
              <a:t>N</a:t>
            </a:r>
            <a:r>
              <a:rPr lang="en-US" sz="2400" dirty="0"/>
              <a:t>ew governance and training for both humans and machines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A8F84-046C-C895-5010-1882E4C9C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" t="2817" r="4016" b="9886"/>
          <a:stretch/>
        </p:blipFill>
        <p:spPr>
          <a:xfrm>
            <a:off x="6777318" y="2743200"/>
            <a:ext cx="5120640" cy="3334871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C25DD93-3716-6876-91F0-D3D72C43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9090" t="6977" r="4931"/>
          <a:stretch/>
        </p:blipFill>
        <p:spPr>
          <a:xfrm>
            <a:off x="10832948" y="3800013"/>
            <a:ext cx="1269403" cy="12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6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eye&#10;&#10;Description automatically generated">
            <a:extLst>
              <a:ext uri="{FF2B5EF4-FFF2-40B4-BE49-F238E27FC236}">
                <a16:creationId xmlns:a16="http://schemas.microsoft.com/office/drawing/2014/main" id="{5F54C11C-D228-49C2-F4E1-83D8804EB1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59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D1772-2AE7-A63C-91BB-956D7740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1: Semantic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A9CA-9305-C658-60E6-0F860C51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4304" cy="4854874"/>
          </a:xfrm>
        </p:spPr>
        <p:txBody>
          <a:bodyPr>
            <a:normAutofit/>
          </a:bodyPr>
          <a:lstStyle/>
          <a:p>
            <a:r>
              <a:rPr lang="en-US"/>
              <a:t>The favored solution among government agencies to solving interoperability problems is the Waterfall Model: </a:t>
            </a:r>
          </a:p>
          <a:p>
            <a:pPr lvl="1"/>
            <a:r>
              <a:rPr lang="en-US"/>
              <a:t>Must be built </a:t>
            </a:r>
            <a:r>
              <a:rPr lang="en-US" i="1"/>
              <a:t>en bloc </a:t>
            </a:r>
            <a:r>
              <a:rPr lang="en-US"/>
              <a:t>before deployment</a:t>
            </a:r>
          </a:p>
          <a:p>
            <a:pPr lvl="1"/>
            <a:r>
              <a:rPr lang="en-US"/>
              <a:t>Inflexible, unresponsive to mission needs</a:t>
            </a:r>
          </a:p>
          <a:p>
            <a:pPr lvl="1"/>
            <a:r>
              <a:rPr lang="en-US"/>
              <a:t>Heavy, error-prone, manual effort for construction and ingestion</a:t>
            </a:r>
          </a:p>
          <a:p>
            <a:pPr lvl="1"/>
            <a:r>
              <a:rPr lang="en-US"/>
              <a:t>Offers limited analytic capability</a:t>
            </a:r>
          </a:p>
          <a:p>
            <a:pPr lvl="1"/>
            <a:r>
              <a:rPr lang="en-US"/>
              <a:t>Has a limited lifespan because it rests on one point of view</a:t>
            </a:r>
          </a:p>
          <a:p>
            <a:pPr lvl="1"/>
            <a:endParaRPr lang="en-US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3CD429C5-9722-BD7A-5CAF-9576D6BE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7" t="21376" r="10995"/>
          <a:stretch/>
        </p:blipFill>
        <p:spPr>
          <a:xfrm>
            <a:off x="4231341" y="5036574"/>
            <a:ext cx="3729318" cy="77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8F2B0-F340-FD38-9502-DD8E3C211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74" y="4191864"/>
            <a:ext cx="2873188" cy="24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1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599F-EF76-0DD0-51AD-4D0EBBF2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2: Agile Semantics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6BD7-D996-2D0A-D425-1C7B8404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1424" cy="5032375"/>
          </a:xfrm>
        </p:spPr>
        <p:txBody>
          <a:bodyPr>
            <a:normAutofit/>
          </a:bodyPr>
          <a:lstStyle/>
          <a:p>
            <a:r>
              <a:rPr lang="en-US"/>
              <a:t>Build ontologies at the </a:t>
            </a:r>
            <a:r>
              <a:rPr lang="en-US" b="1">
                <a:solidFill>
                  <a:srgbClr val="FF0000"/>
                </a:solidFill>
              </a:rPr>
              <a:t>speed of mission </a:t>
            </a:r>
            <a:r>
              <a:rPr lang="en-US"/>
              <a:t>following the middle-in strategy</a:t>
            </a:r>
          </a:p>
          <a:p>
            <a:endParaRPr lang="en-US"/>
          </a:p>
          <a:p>
            <a:r>
              <a:rPr lang="en-US"/>
              <a:t>Data remains unchanged:</a:t>
            </a:r>
          </a:p>
          <a:p>
            <a:pPr lvl="1"/>
            <a:r>
              <a:rPr lang="en-US"/>
              <a:t>But is ‘tagged’ using interoperable </a:t>
            </a:r>
            <a:br>
              <a:rPr lang="en-US"/>
            </a:br>
            <a:r>
              <a:rPr lang="en-US"/>
              <a:t>ontologies</a:t>
            </a:r>
          </a:p>
          <a:p>
            <a:pPr lvl="1"/>
            <a:r>
              <a:rPr lang="en-US"/>
              <a:t>Allowing flexible response to new </a:t>
            </a:r>
            <a:br>
              <a:rPr lang="en-US"/>
            </a:br>
            <a:r>
              <a:rPr lang="en-US"/>
              <a:t>needs and adjustments in real time</a:t>
            </a:r>
          </a:p>
          <a:p>
            <a:pPr lvl="1"/>
            <a:r>
              <a:rPr lang="en-US"/>
              <a:t>Can be as complete as needed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Importantly, this strategy works only to the degree that it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/>
              <a:t>rests on shared governance and training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0C03F-8577-E533-6C32-EF87E623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55507"/>
            <a:ext cx="5839610" cy="20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599F-EF76-0DD0-51AD-4D0EBBF2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2: Agile Semantics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6BD7-D996-2D0A-D425-1C7B8404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1424" cy="5032375"/>
          </a:xfrm>
        </p:spPr>
        <p:txBody>
          <a:bodyPr>
            <a:normAutofit/>
          </a:bodyPr>
          <a:lstStyle/>
          <a:p>
            <a:r>
              <a:rPr lang="en-US"/>
              <a:t>Build ontologies at the speed of mission following the </a:t>
            </a:r>
            <a:r>
              <a:rPr lang="en-US" b="1">
                <a:solidFill>
                  <a:srgbClr val="FF0000"/>
                </a:solidFill>
              </a:rPr>
              <a:t>middle-in strategy</a:t>
            </a:r>
          </a:p>
          <a:p>
            <a:endParaRPr lang="en-US"/>
          </a:p>
          <a:p>
            <a:r>
              <a:rPr lang="en-US"/>
              <a:t>Data remains unchanged:</a:t>
            </a:r>
          </a:p>
          <a:p>
            <a:pPr lvl="1"/>
            <a:r>
              <a:rPr lang="en-US"/>
              <a:t>But is ‘tagged’ using interoperable </a:t>
            </a:r>
            <a:br>
              <a:rPr lang="en-US"/>
            </a:br>
            <a:r>
              <a:rPr lang="en-US"/>
              <a:t>ontologies</a:t>
            </a:r>
          </a:p>
          <a:p>
            <a:pPr lvl="1"/>
            <a:r>
              <a:rPr lang="en-US"/>
              <a:t>Allowing flexible response to new </a:t>
            </a:r>
            <a:br>
              <a:rPr lang="en-US"/>
            </a:br>
            <a:r>
              <a:rPr lang="en-US"/>
              <a:t>needs and adjustments in real time</a:t>
            </a:r>
          </a:p>
          <a:p>
            <a:pPr lvl="1"/>
            <a:r>
              <a:rPr lang="en-US"/>
              <a:t>Can be as complete as needed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Importantly, this strategy works only to the degree that it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/>
              <a:t>rests on shared governance and training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96A76FC5-6F1D-E965-C26D-D67C248E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5463"/>
            <a:ext cx="5683624" cy="29941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335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599F-EF76-0DD0-51AD-4D0EBBF2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2: Agile Semantics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6BD7-D996-2D0A-D425-1C7B8404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1424" cy="5032375"/>
          </a:xfrm>
        </p:spPr>
        <p:txBody>
          <a:bodyPr>
            <a:normAutofit/>
          </a:bodyPr>
          <a:lstStyle/>
          <a:p>
            <a:r>
              <a:rPr lang="en-US"/>
              <a:t>Build ontologies at the speed of mission following the middle-in strategy</a:t>
            </a:r>
          </a:p>
          <a:p>
            <a:endParaRPr lang="en-US"/>
          </a:p>
          <a:p>
            <a:r>
              <a:rPr lang="en-US"/>
              <a:t>Data remains unchanged:</a:t>
            </a:r>
          </a:p>
          <a:p>
            <a:pPr lvl="1"/>
            <a:r>
              <a:rPr lang="en-US"/>
              <a:t>But is ‘tagged’ using interoperable </a:t>
            </a:r>
            <a:br>
              <a:rPr lang="en-US"/>
            </a:br>
            <a:r>
              <a:rPr lang="en-US"/>
              <a:t>ontologies</a:t>
            </a:r>
          </a:p>
          <a:p>
            <a:pPr lvl="1"/>
            <a:r>
              <a:rPr lang="en-US"/>
              <a:t>Allowing flexible response to new </a:t>
            </a:r>
            <a:br>
              <a:rPr lang="en-US"/>
            </a:br>
            <a:r>
              <a:rPr lang="en-US"/>
              <a:t>needs and adjustments in real time</a:t>
            </a:r>
          </a:p>
          <a:p>
            <a:pPr lvl="1"/>
            <a:r>
              <a:rPr lang="en-US"/>
              <a:t>Can be as complete as needed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Importantly, this strategy works only to the </a:t>
            </a:r>
            <a:r>
              <a:rPr lang="en-US" b="1">
                <a:solidFill>
                  <a:srgbClr val="FF0000"/>
                </a:solidFill>
              </a:rPr>
              <a:t>degree that it rests on shared governance and training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lose-up of a business card&#10;&#10;Description automatically generated">
            <a:extLst>
              <a:ext uri="{FF2B5EF4-FFF2-40B4-BE49-F238E27FC236}">
                <a16:creationId xmlns:a16="http://schemas.microsoft.com/office/drawing/2014/main" id="{F8108144-BAC8-B3BC-9922-337D8760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817" y="2786232"/>
            <a:ext cx="6187240" cy="21838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320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Doctrine Ontology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77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Create a computational counterpart of the </a:t>
            </a:r>
            <a:r>
              <a:rPr lang="en-US" sz="2800" i="1" dirty="0">
                <a:latin typeface="Garamond" panose="02020404030301010803" pitchFamily="18" charset="0"/>
                <a:cs typeface="Arial" pitchFamily="34" charset="0"/>
              </a:rPr>
              <a:t>DOD </a:t>
            </a:r>
            <a:br>
              <a:rPr lang="en-US" sz="2800" i="1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i="1" dirty="0">
                <a:latin typeface="Garamond" panose="02020404030301010803" pitchFamily="18" charset="0"/>
                <a:cs typeface="Arial" pitchFamily="34" charset="0"/>
              </a:rPr>
              <a:t>Dictionary of Military and Associated Terms</a:t>
            </a: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  <a:p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Test in Air Force Research Lab (AFRL) to support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joint operations</a:t>
            </a:r>
          </a:p>
          <a:p>
            <a:endParaRPr lang="en-US" dirty="0">
              <a:latin typeface="Garamond" panose="02020404030301010803" pitchFamily="18" charset="0"/>
              <a:cs typeface="Arial" pitchFamily="34" charset="0"/>
            </a:endParaRPr>
          </a:p>
          <a:p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T</a:t>
            </a: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o promote Joint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Doctrine terminology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across DOD to advance </a:t>
            </a:r>
            <a:br>
              <a:rPr lang="en-US" sz="2800" dirty="0">
                <a:latin typeface="Garamond" panose="02020404030301010803" pitchFamily="18" charset="0"/>
                <a:cs typeface="Arial" pitchFamily="34" charset="0"/>
              </a:rPr>
            </a:br>
            <a:r>
              <a:rPr lang="en-US" sz="2800" dirty="0">
                <a:latin typeface="Garamond" panose="02020404030301010803" pitchFamily="18" charset="0"/>
                <a:cs typeface="Arial" pitchFamily="34" charset="0"/>
              </a:rPr>
              <a:t>interoperability</a:t>
            </a:r>
          </a:p>
          <a:p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6FF251D-8EE9-CDE1-05AE-1E9B816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211" y="288161"/>
            <a:ext cx="2678713" cy="346355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A444F-CE8E-AB5B-B87E-BB8CAC911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6" t="11314" r="12445" b="33831"/>
          <a:stretch/>
        </p:blipFill>
        <p:spPr>
          <a:xfrm>
            <a:off x="4862455" y="3886656"/>
            <a:ext cx="7249969" cy="29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3969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Microsoft Macintosh PowerPoint</Application>
  <PresentationFormat>Widescreen</PresentationFormat>
  <Paragraphs>172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Garamond</vt:lpstr>
      <vt:lpstr>Times New Roman</vt:lpstr>
      <vt:lpstr>Trebuchet MS</vt:lpstr>
      <vt:lpstr>2_Office Theme</vt:lpstr>
      <vt:lpstr>1_Office Theme</vt:lpstr>
      <vt:lpstr>Military Intelligence Part II</vt:lpstr>
      <vt:lpstr>Outline</vt:lpstr>
      <vt:lpstr>Anticipating Massing Intelligence Fires</vt:lpstr>
      <vt:lpstr>Anticipating Massing Intelligence Fires</vt:lpstr>
      <vt:lpstr>Strategy 1: Semantic Waterfall</vt:lpstr>
      <vt:lpstr>Strategy 2: Agile Semantics </vt:lpstr>
      <vt:lpstr>Strategy 2: Agile Semantics </vt:lpstr>
      <vt:lpstr>Strategy 2: Agile Semantics </vt:lpstr>
      <vt:lpstr>Joint Doctrine Ontology Project</vt:lpstr>
      <vt:lpstr>Motivation</vt:lpstr>
      <vt:lpstr>BFO and CCO</vt:lpstr>
      <vt:lpstr>PowerPoint Presentation</vt:lpstr>
      <vt:lpstr>Joint Doctrine Ontology</vt:lpstr>
      <vt:lpstr>DOD Dictionary Issues</vt:lpstr>
      <vt:lpstr>DOD Dictionary Issues</vt:lpstr>
      <vt:lpstr>Group Exercise</vt:lpstr>
      <vt:lpstr>PowerPoint Presentation</vt:lpstr>
      <vt:lpstr>Joint Doctrine Ontology Issues</vt:lpstr>
      <vt:lpstr>Missing from Both DOD &amp; Webster’s</vt:lpstr>
      <vt:lpstr>Group Exercise</vt:lpstr>
      <vt:lpstr>PowerPoint Presentation</vt:lpstr>
      <vt:lpstr>Ontology Solutions</vt:lpstr>
      <vt:lpstr>Challenge 1: Military Ontology</vt:lpstr>
      <vt:lpstr>Challenge 1: Military Ontology</vt:lpstr>
      <vt:lpstr>Challenge 2: “Three-Letter Suite”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Military Intelligence Part II</dc:title>
  <dc:creator>John Beverley</dc:creator>
  <cp:lastModifiedBy>John Beverley</cp:lastModifiedBy>
  <cp:revision>1</cp:revision>
  <dcterms:created xsi:type="dcterms:W3CDTF">2024-03-26T15:22:32Z</dcterms:created>
  <dcterms:modified xsi:type="dcterms:W3CDTF">2024-03-26T15:23:01Z</dcterms:modified>
</cp:coreProperties>
</file>